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21371EC3-5590-4522-A43A-5AA7E5504F13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A2D52B-AD69-474D-A989-A418A1EB8341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71EC3-5590-4522-A43A-5AA7E5504F13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D52B-AD69-474D-A989-A418A1EB83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71EC3-5590-4522-A43A-5AA7E5504F13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D52B-AD69-474D-A989-A418A1EB834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371EC3-5590-4522-A43A-5AA7E5504F13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7A2D52B-AD69-474D-A989-A418A1EB8341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71EC3-5590-4522-A43A-5AA7E5504F13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A2D52B-AD69-474D-A989-A418A1EB8341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1371EC3-5590-4522-A43A-5AA7E5504F13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7A2D52B-AD69-474D-A989-A418A1EB8341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1371EC3-5590-4522-A43A-5AA7E5504F13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37A2D52B-AD69-474D-A989-A418A1EB8341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71EC3-5590-4522-A43A-5AA7E5504F13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A2D52B-AD69-474D-A989-A418A1EB8341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71EC3-5590-4522-A43A-5AA7E5504F13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A2D52B-AD69-474D-A989-A418A1EB834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1371EC3-5590-4522-A43A-5AA7E5504F13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7A2D52B-AD69-474D-A989-A418A1EB8341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21371EC3-5590-4522-A43A-5AA7E5504F13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37A2D52B-AD69-474D-A989-A418A1EB8341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21371EC3-5590-4522-A43A-5AA7E5504F13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37A2D52B-AD69-474D-A989-A418A1EB834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hr.wikipedia.org/wiki/Katoli%C4%8Danstvo" TargetMode="External"/><Relationship Id="rId7" Type="http://schemas.openxmlformats.org/officeDocument/2006/relationships/hyperlink" Target="https://hr.wikipedia.org/wiki/Osmansko_Carstvo" TargetMode="External"/><Relationship Id="rId2" Type="http://schemas.openxmlformats.org/officeDocument/2006/relationships/hyperlink" Target="https://hr.wikipedia.org/wiki/Hajduci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hr.wikipedia.org/wiki/Bosna" TargetMode="External"/><Relationship Id="rId5" Type="http://schemas.openxmlformats.org/officeDocument/2006/relationships/hyperlink" Target="https://hr.wikipedia.org/wiki/Hercegovina" TargetMode="External"/><Relationship Id="rId4" Type="http://schemas.openxmlformats.org/officeDocument/2006/relationships/hyperlink" Target="https://hr.wikipedia.org/wiki/Hrvatska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r.wikipedia.org/wiki/1558" TargetMode="External"/><Relationship Id="rId2" Type="http://schemas.openxmlformats.org/officeDocument/2006/relationships/hyperlink" Target="https://sr.wikipedia.org/wiki/%D0%9D%D0%B5%D1%85%D0%B0%D1%98_(%D0%B1%D1%80%D0%B4%D0%BE)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hyperlink" Target="https://sr.wikipedia.org/w/index.php?title=%D0%A5%D0%B5%D1%80%D0%B1%D0%B5%D1%80%D1%82_VIII_%D0%90%D1%83%D0%B5%D1%80%D1%81%D0%BF%D0%B5%D1%80%D0%B3_%D0%A2%D1%83%D1%80%D1%98%D0%B0%D1%88%D0%BA%D0%B8&amp;action=edit&amp;redlink=1" TargetMode="External"/><Relationship Id="rId4" Type="http://schemas.openxmlformats.org/officeDocument/2006/relationships/hyperlink" Target="https://sr.wikipedia.org/w/index.php?title=%D0%98%D0%B2%D0%B0%D0%BD_%D0%9B%D0%B5%D0%BD%D0%BA%D0%BE%D0%B2%D0%B8%D1%9B&amp;action=edit&amp;redlink=1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sr.wikipedia.org/w/index.php?title=%D0%88%D0%BE%D0%BA%D1%81%D0%B8%D0%BC_%D0%9F%D0%B5%D1%98%D0%BE%D0%B2%D0%B8%D1%9B&amp;action=edit&amp;redlink=1" TargetMode="External"/><Relationship Id="rId13" Type="http://schemas.openxmlformats.org/officeDocument/2006/relationships/hyperlink" Target="https://sr.wikipedia.org/wiki/%D0%88%D0%BE%D0%B2%D0%B0%D0%BD_%D0%A8%D0%B8%D0%B1%D0%B0%D0%BB%D0%B8%D1%98%D0%B0" TargetMode="External"/><Relationship Id="rId18" Type="http://schemas.openxmlformats.org/officeDocument/2006/relationships/hyperlink" Target="https://sr.wikipedia.org/wiki/%D0%93%D0%B0%D1%86%D0%BA%D0%BE" TargetMode="External"/><Relationship Id="rId3" Type="http://schemas.openxmlformats.org/officeDocument/2006/relationships/hyperlink" Target="https://sr.wikipedia.org/w/index.php?title=%D0%9C%D0%B0%D0%BB%D0%B8%D1%88%D0%B0_%D0%91%D1%83%D1%9B%D0%B8%D1%9B&amp;action=edit&amp;redlink=1" TargetMode="External"/><Relationship Id="rId7" Type="http://schemas.openxmlformats.org/officeDocument/2006/relationships/hyperlink" Target="https://sr.wikipedia.org/w/index.php?title=%D0%94%D1%80%D0%B0%D0%B3%D0%BE_%D0%9F%D0%B5%D1%98%D0%BE%D0%B2%D0%B8%D1%9B&amp;action=edit&amp;redlink=1" TargetMode="External"/><Relationship Id="rId12" Type="http://schemas.openxmlformats.org/officeDocument/2006/relationships/hyperlink" Target="https://sr.wikipedia.org/w/index.php?title=%D0%93%D0%B0%D0%B2%D1%80%D0%B8%D0%BB%D0%BE_%D0%A8%D0%B8%D0%B1%D0%B0%D0%BB%D0%B8%D1%98%D0%B0&amp;action=edit&amp;redlink=1" TargetMode="External"/><Relationship Id="rId17" Type="http://schemas.openxmlformats.org/officeDocument/2006/relationships/hyperlink" Target="https://sr.wikipedia.org/w/index.php?title=%D0%88%D0%B0%D0%BA%D1%88%D0%B0_%D0%90%D0%B2%D0%B4%D0%B0%D0%BB%D0%BE%D0%B2%D0%B8%D1%9B_%D0%93%D0%B0%D1%87%D0%B0%D0%BD%D0%B8%D0%BD&amp;action=edit&amp;redlink=1" TargetMode="External"/><Relationship Id="rId2" Type="http://schemas.openxmlformats.org/officeDocument/2006/relationships/hyperlink" Target="https://sr.wikipedia.org/wiki/%D0%A1%D0%B5%D1%80%D0%B4%D0%B0%D1%80" TargetMode="External"/><Relationship Id="rId16" Type="http://schemas.openxmlformats.org/officeDocument/2006/relationships/hyperlink" Target="https://sr.wikipedia.org/wiki/%D0%94%D1%80%D0%B0%D0%B3%D0%B0_%D0%9C%D0%B0%D1%81%D1%82%D0%B8%D0%BB%D0%BE%D0%B2%D0%B8%D1%9B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sr.wikipedia.org/w/index.php?title=%D0%9C%D0%B8%D1%85%D0%B0%D1%98%D0%BB%D0%BE_%D0%9F%D0%BE%D0%BF%D0%B0%D0%B4%D0%B8%D1%9B&amp;action=edit&amp;redlink=1" TargetMode="External"/><Relationship Id="rId11" Type="http://schemas.openxmlformats.org/officeDocument/2006/relationships/hyperlink" Target="https://sr.wikipedia.org/wiki/%D0%9D%D0%B8%D0%BA%D1%88%D0%B8%D1%9B" TargetMode="External"/><Relationship Id="rId5" Type="http://schemas.openxmlformats.org/officeDocument/2006/relationships/hyperlink" Target="https://sr.wikipedia.org/w/index.php?title=%D0%92%D1%83%D0%BA_%D0%9B%D0%BE%D0%BF%D1%83%D1%88%D0%B8%D0%BD%D0%B0&amp;action=edit&amp;redlink=1" TargetMode="External"/><Relationship Id="rId15" Type="http://schemas.openxmlformats.org/officeDocument/2006/relationships/hyperlink" Target="https://sr.wikipedia.org/wiki/%D0%94%D1%80%D0%BE%D0%B1%D1%9A%D0%B0%D1%86%D0%B8" TargetMode="External"/><Relationship Id="rId10" Type="http://schemas.openxmlformats.org/officeDocument/2006/relationships/hyperlink" Target="https://sr.wikipedia.org/wiki/%D0%93%D0%BE%D1%80%D1%9A%D0%B5_%D0%9F%D0%BE%D1%99%D0%B5" TargetMode="External"/><Relationship Id="rId4" Type="http://schemas.openxmlformats.org/officeDocument/2006/relationships/hyperlink" Target="https://sr.wikipedia.org/wiki/%D0%A2%D1%80%D0%B5%D0%B1%D1%98%D0%B5%D1%88%D0%B0%D0%BD%D0%B8" TargetMode="External"/><Relationship Id="rId9" Type="http://schemas.openxmlformats.org/officeDocument/2006/relationships/hyperlink" Target="https://sr.wikipedia.org/w/index.php?title=%D0%9C%D0%B0%D1%82%D0%B8%D1%98%D0%B0_%D0%88%D1%83%D1%88%D0%BA%D0%BE%D0%B2%D0%B8%D1%9B&amp;action=edit&amp;redlink=1" TargetMode="External"/><Relationship Id="rId14" Type="http://schemas.openxmlformats.org/officeDocument/2006/relationships/hyperlink" Target="https://sr.wikipedia.org/wiki/%D0%9F%D1%80%D0%B5%D0%B2%D0%B8%D1%88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r.wikipedia.org/wiki/%D0%9A%D0%BB%D0%B8%D1%81" TargetMode="External"/><Relationship Id="rId2" Type="http://schemas.openxmlformats.org/officeDocument/2006/relationships/hyperlink" Target="https://sr.wikipedia.org/wiki/%D0%9E%D0%B1%D0%B0%D0%BB%D0%B0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hyperlink" Target="https://sr.wikipedia.org/wiki/%D0%91%D0%B0%D1%98%D0%BE_%D0%9F%D0%B8%D0%B2%D1%99%D0%B0%D0%BD%D0%B8%D0%BD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ucenik1.DS\Desktop\bla b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92"/>
            <a:ext cx="9144000" cy="685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69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SENJANIN TADIJA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VA</a:t>
            </a:r>
            <a:r>
              <a:rPr lang="sr-Latn-RS" sz="2800" dirty="0" smtClean="0"/>
              <a:t>ž</a:t>
            </a:r>
            <a:r>
              <a:rPr lang="en-US" sz="2800" dirty="0" smtClean="0"/>
              <a:t>NI USKOCI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SENJANIN IVO</a:t>
            </a:r>
            <a:endParaRPr lang="en-US" dirty="0"/>
          </a:p>
        </p:txBody>
      </p:sp>
      <p:pic>
        <p:nvPicPr>
          <p:cNvPr id="7" name="Picture 2" descr="C:\Users\ucenik1.DS\Desktop\l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348880"/>
            <a:ext cx="2592288" cy="353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552677"/>
            <a:ext cx="2554048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4712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Poreklo</a:t>
            </a:r>
            <a:r>
              <a:rPr lang="en-US" dirty="0" smtClean="0"/>
              <a:t> </a:t>
            </a:r>
            <a:r>
              <a:rPr lang="en-US" dirty="0" err="1" smtClean="0"/>
              <a:t>uskoka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86000" y="2499019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Pojam</a:t>
            </a:r>
            <a:r>
              <a:rPr lang="en-US" dirty="0"/>
              <a:t> </a:t>
            </a:r>
            <a:r>
              <a:rPr lang="en-US" b="1" dirty="0" err="1"/>
              <a:t>Uskoci</a:t>
            </a:r>
            <a:r>
              <a:rPr lang="en-US" dirty="0"/>
              <a:t> </a:t>
            </a:r>
            <a:r>
              <a:rPr lang="en-US" dirty="0" err="1"/>
              <a:t>dolazi</a:t>
            </a:r>
            <a:r>
              <a:rPr lang="en-US" dirty="0"/>
              <a:t> od </a:t>
            </a:r>
            <a:r>
              <a:rPr lang="en-US" dirty="0" err="1"/>
              <a:t>hrvatske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 </a:t>
            </a:r>
            <a:r>
              <a:rPr lang="en-US" i="1" dirty="0" err="1"/>
              <a:t>uskočiti</a:t>
            </a:r>
            <a:r>
              <a:rPr lang="en-US" dirty="0"/>
              <a:t>, a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pojam</a:t>
            </a:r>
            <a:r>
              <a:rPr lang="en-US" dirty="0"/>
              <a:t> se u </a:t>
            </a:r>
            <a:r>
              <a:rPr lang="en-US" dirty="0" err="1"/>
              <a:t>prošlosti</a:t>
            </a:r>
            <a:r>
              <a:rPr lang="en-US" dirty="0"/>
              <a:t> </a:t>
            </a:r>
            <a:r>
              <a:rPr lang="en-US" dirty="0" err="1"/>
              <a:t>odnosio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vojnički</a:t>
            </a:r>
            <a:r>
              <a:rPr lang="en-US" dirty="0"/>
              <a:t> </a:t>
            </a:r>
            <a:r>
              <a:rPr lang="en-US" dirty="0" err="1"/>
              <a:t>organiziranu</a:t>
            </a:r>
            <a:r>
              <a:rPr lang="en-US" dirty="0"/>
              <a:t> </a:t>
            </a:r>
            <a:r>
              <a:rPr lang="en-US" dirty="0" err="1"/>
              <a:t>grupu</a:t>
            </a:r>
            <a:r>
              <a:rPr lang="en-US" dirty="0"/>
              <a:t> </a:t>
            </a:r>
            <a:r>
              <a:rPr lang="en-US" dirty="0" err="1">
                <a:hlinkClick r:id="rId2" tooltip="Hajduci"/>
              </a:rPr>
              <a:t>hajduka</a:t>
            </a:r>
            <a:r>
              <a:rPr lang="en-US" dirty="0"/>
              <a:t> 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sačinjavali</a:t>
            </a:r>
            <a:r>
              <a:rPr lang="en-US" dirty="0"/>
              <a:t> </a:t>
            </a:r>
            <a:r>
              <a:rPr lang="en-US" dirty="0" err="1"/>
              <a:t>uglavnom</a:t>
            </a:r>
            <a:r>
              <a:rPr lang="en-US" dirty="0"/>
              <a:t> </a:t>
            </a:r>
            <a:r>
              <a:rPr lang="en-US" dirty="0" err="1">
                <a:hlinkClick r:id="rId3" tooltip="Katoličanstvo"/>
              </a:rPr>
              <a:t>katolički</a:t>
            </a:r>
            <a:r>
              <a:rPr lang="en-US" dirty="0"/>
              <a:t> </a:t>
            </a:r>
            <a:r>
              <a:rPr lang="en-US" dirty="0" err="1"/>
              <a:t>bjegunci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područja</a:t>
            </a:r>
            <a:r>
              <a:rPr lang="en-US" dirty="0"/>
              <a:t> </a:t>
            </a:r>
            <a:r>
              <a:rPr lang="en-US" dirty="0" err="1">
                <a:hlinkClick r:id="rId4" tooltip="Hrvatska"/>
              </a:rPr>
              <a:t>Hrvatske</a:t>
            </a:r>
            <a:r>
              <a:rPr lang="en-US" dirty="0"/>
              <a:t>, </a:t>
            </a:r>
            <a:r>
              <a:rPr lang="en-US" dirty="0" err="1">
                <a:hlinkClick r:id="rId5" tooltip="Hercegovina"/>
              </a:rPr>
              <a:t>Hercegovine</a:t>
            </a:r>
            <a:r>
              <a:rPr lang="en-US" dirty="0"/>
              <a:t> </a:t>
            </a:r>
            <a:r>
              <a:rPr lang="en-US" dirty="0" err="1"/>
              <a:t>i</a:t>
            </a:r>
            <a:r>
              <a:rPr lang="en-US" dirty="0"/>
              <a:t> </a:t>
            </a:r>
            <a:r>
              <a:rPr lang="en-US" dirty="0" err="1">
                <a:hlinkClick r:id="rId6" tooltip="Bosna"/>
              </a:rPr>
              <a:t>Bosne</a:t>
            </a:r>
            <a:r>
              <a:rPr lang="en-US" dirty="0"/>
              <a:t> 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se </a:t>
            </a:r>
            <a:r>
              <a:rPr lang="en-US" dirty="0" err="1"/>
              <a:t>nalazili</a:t>
            </a:r>
            <a:r>
              <a:rPr lang="en-US" dirty="0"/>
              <a:t> pod </a:t>
            </a:r>
            <a:r>
              <a:rPr lang="en-US" dirty="0" err="1">
                <a:hlinkClick r:id="rId7" tooltip="Osmansko Carstvo"/>
              </a:rPr>
              <a:t>Osmanskom</a:t>
            </a:r>
            <a:r>
              <a:rPr lang="en-US" dirty="0"/>
              <a:t> </a:t>
            </a:r>
            <a:r>
              <a:rPr lang="en-US" dirty="0" err="1"/>
              <a:t>okupacijom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88941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r-Cyrl-RS" b="1" dirty="0"/>
              <a:t>Тврђава Нехај</a:t>
            </a:r>
            <a:r>
              <a:rPr lang="sr-Cyrl-RS" dirty="0"/>
              <a:t> (која је још позната под називима </a:t>
            </a:r>
            <a:r>
              <a:rPr lang="sr-Cyrl-RS" i="1" dirty="0"/>
              <a:t>Кула Нехај</a:t>
            </a:r>
            <a:r>
              <a:rPr lang="sr-Cyrl-RS" dirty="0"/>
              <a:t> и </a:t>
            </a:r>
            <a:r>
              <a:rPr lang="sr-Cyrl-RS" i="1" dirty="0"/>
              <a:t>Нехајград</a:t>
            </a:r>
            <a:r>
              <a:rPr lang="sr-Cyrl-RS" dirty="0"/>
              <a:t>) је тврђава која је саграђена на брду </a:t>
            </a:r>
            <a:r>
              <a:rPr lang="sr-Cyrl-RS" dirty="0">
                <a:hlinkClick r:id="rId2" tooltip="Нехај (брдо)"/>
              </a:rPr>
              <a:t>Нехај</a:t>
            </a:r>
            <a:r>
              <a:rPr lang="sr-Cyrl-RS" dirty="0"/>
              <a:t> </a:t>
            </a:r>
            <a:r>
              <a:rPr lang="sr-Cyrl-RS" dirty="0">
                <a:hlinkClick r:id="rId3" tooltip="1558"/>
              </a:rPr>
              <a:t>1558</a:t>
            </a:r>
            <a:r>
              <a:rPr lang="sr-Cyrl-RS" dirty="0"/>
              <a:t>. године под надзором капетана и генерала хрватске Војне крајине </a:t>
            </a:r>
            <a:r>
              <a:rPr lang="sr-Cyrl-RS" dirty="0">
                <a:hlinkClick r:id="rId4" tooltip="Иван Ленковић (страница не постоји)"/>
              </a:rPr>
              <a:t>Ивана Ленковића</a:t>
            </a:r>
            <a:r>
              <a:rPr lang="sr-Cyrl-RS" dirty="0"/>
              <a:t> и капетана </a:t>
            </a:r>
            <a:r>
              <a:rPr lang="sr-Cyrl-RS" dirty="0">
                <a:hlinkClick r:id="rId5" tooltip="Херберт VIII Ауерсперг Турјашки (страница не постоји)"/>
              </a:rPr>
              <a:t>Хербарта </a:t>
            </a:r>
            <a:r>
              <a:rPr lang="en-US" dirty="0">
                <a:hlinkClick r:id="rId5" tooltip="Херберт VIII Ауерсперг Турјашки (страница не постоји)"/>
              </a:rPr>
              <a:t>VIII </a:t>
            </a:r>
            <a:r>
              <a:rPr lang="sr-Cyrl-RS" dirty="0">
                <a:hlinkClick r:id="rId5" tooltip="Херберт VIII Ауерсперг Турјашки (страница не постоји)"/>
              </a:rPr>
              <a:t>Ауерсперга Турјашког</a:t>
            </a:r>
            <a:r>
              <a:rPr lang="sr-Cyrl-RS" dirty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0" dirty="0"/>
              <a:t>Tvrđava Nehaj</a:t>
            </a:r>
            <a:br>
              <a:rPr lang="hr-HR" b="0" dirty="0"/>
            </a:br>
            <a:endParaRPr lang="en-US" dirty="0"/>
          </a:p>
        </p:txBody>
      </p:sp>
      <p:pic>
        <p:nvPicPr>
          <p:cNvPr id="3074" name="Picture 2" descr="C:\Users\ucenik1.DS\Desktop\rfjretyguf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981" y="3717032"/>
            <a:ext cx="3048000" cy="20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717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NAJZNA</a:t>
            </a:r>
            <a:r>
              <a:rPr lang="sr-Latn-RS" dirty="0" smtClean="0"/>
              <a:t>č</a:t>
            </a:r>
            <a:r>
              <a:rPr lang="en-US" dirty="0" smtClean="0"/>
              <a:t>AJNIJI USKOCI 1.1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86000" y="1997839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RS" dirty="0"/>
              <a:t>Посебно су били познати ускоци из Горње Мораче, а међу њима </a:t>
            </a:r>
            <a:r>
              <a:rPr lang="sr-Cyrl-RS" dirty="0">
                <a:hlinkClick r:id="rId2" tooltip="Сердар"/>
              </a:rPr>
              <a:t>сердар</a:t>
            </a:r>
            <a:r>
              <a:rPr lang="sr-Cyrl-RS" dirty="0"/>
              <a:t> </a:t>
            </a:r>
            <a:r>
              <a:rPr lang="sr-Cyrl-RS" dirty="0">
                <a:hlinkClick r:id="rId3" tooltip="Малиша Бућић (страница не постоји)"/>
              </a:rPr>
              <a:t>Малиша Бућић</a:t>
            </a:r>
            <a:r>
              <a:rPr lang="sr-Cyrl-RS" dirty="0"/>
              <a:t> са </a:t>
            </a:r>
            <a:r>
              <a:rPr lang="sr-Cyrl-RS" dirty="0">
                <a:hlinkClick r:id="rId4" tooltip="Требјешани"/>
              </a:rPr>
              <a:t>Требјешанима</a:t>
            </a:r>
            <a:r>
              <a:rPr lang="sr-Cyrl-RS" dirty="0"/>
              <a:t>, од којих је најпознатији био </a:t>
            </a:r>
            <a:r>
              <a:rPr lang="sr-Cyrl-RS" dirty="0">
                <a:hlinkClick r:id="rId5" tooltip="Вук Лопушина (страница не постоји)"/>
              </a:rPr>
              <a:t>Вук Лопушина</a:t>
            </a:r>
            <a:r>
              <a:rPr lang="sr-Cyrl-RS" dirty="0"/>
              <a:t>, затим </a:t>
            </a:r>
            <a:r>
              <a:rPr lang="sr-Cyrl-RS" dirty="0">
                <a:hlinkClick r:id="rId6" tooltip="Михајло Попадић (страница не постоји)"/>
              </a:rPr>
              <a:t>Михајло Попадић</a:t>
            </a:r>
            <a:r>
              <a:rPr lang="sr-Cyrl-RS" dirty="0"/>
              <a:t>, </a:t>
            </a:r>
            <a:r>
              <a:rPr lang="sr-Cyrl-RS" dirty="0">
                <a:hlinkClick r:id="rId7" tooltip="Драго Пејовић (страница не постоји)"/>
              </a:rPr>
              <a:t>Драго</a:t>
            </a:r>
            <a:r>
              <a:rPr lang="sr-Cyrl-RS" dirty="0"/>
              <a:t> и </a:t>
            </a:r>
            <a:r>
              <a:rPr lang="sr-Cyrl-RS" dirty="0">
                <a:hlinkClick r:id="rId8" tooltip="Јоксим Пејовић (страница не постоји)"/>
              </a:rPr>
              <a:t>Јоксим Пејовић</a:t>
            </a:r>
            <a:r>
              <a:rPr lang="sr-Cyrl-RS" dirty="0"/>
              <a:t> и </a:t>
            </a:r>
            <a:r>
              <a:rPr lang="sr-Cyrl-RS" dirty="0">
                <a:hlinkClick r:id="rId9" tooltip="Матија Јушковић (страница не постоји)"/>
              </a:rPr>
              <a:t>Матија Јушковић</a:t>
            </a:r>
            <a:r>
              <a:rPr lang="sr-Cyrl-RS" dirty="0"/>
              <a:t> из </a:t>
            </a:r>
            <a:r>
              <a:rPr lang="sr-Cyrl-RS" dirty="0">
                <a:hlinkClick r:id="rId10" tooltip="Горње Поље"/>
              </a:rPr>
              <a:t>Горњег Поља</a:t>
            </a:r>
            <a:r>
              <a:rPr lang="sr-Cyrl-RS" dirty="0"/>
              <a:t>код </a:t>
            </a:r>
            <a:r>
              <a:rPr lang="sr-Cyrl-RS" dirty="0">
                <a:hlinkClick r:id="rId11" tooltip="Никшић"/>
              </a:rPr>
              <a:t>Никшића</a:t>
            </a:r>
            <a:r>
              <a:rPr lang="sr-Cyrl-RS" dirty="0"/>
              <a:t>, </a:t>
            </a:r>
            <a:r>
              <a:rPr lang="sr-Cyrl-RS" dirty="0">
                <a:hlinkClick r:id="rId12" tooltip="Гаврило Шибалија (страница не постоји)"/>
              </a:rPr>
              <a:t>Гаврило</a:t>
            </a:r>
            <a:r>
              <a:rPr lang="sr-Cyrl-RS" dirty="0"/>
              <a:t> и </a:t>
            </a:r>
            <a:r>
              <a:rPr lang="sr-Cyrl-RS" dirty="0">
                <a:hlinkClick r:id="rId13" tooltip="Јован Шибалија"/>
              </a:rPr>
              <a:t>Јован Шибалија</a:t>
            </a:r>
            <a:r>
              <a:rPr lang="sr-Cyrl-RS" dirty="0"/>
              <a:t> из </a:t>
            </a:r>
            <a:r>
              <a:rPr lang="sr-Cyrl-RS" dirty="0">
                <a:hlinkClick r:id="rId14" tooltip="Превиш"/>
              </a:rPr>
              <a:t>Превиша</a:t>
            </a:r>
            <a:r>
              <a:rPr lang="sr-Cyrl-RS" dirty="0"/>
              <a:t> у </a:t>
            </a:r>
            <a:r>
              <a:rPr lang="sr-Cyrl-RS" dirty="0">
                <a:hlinkClick r:id="rId15" tooltip="Дробњаци"/>
              </a:rPr>
              <a:t>Дробњаку</a:t>
            </a:r>
            <a:r>
              <a:rPr lang="sr-Cyrl-RS" dirty="0"/>
              <a:t>, те </a:t>
            </a:r>
            <a:r>
              <a:rPr lang="sr-Cyrl-RS" dirty="0">
                <a:hlinkClick r:id="rId16" tooltip="Драга Мастиловић"/>
              </a:rPr>
              <a:t>Драга Мастиловић</a:t>
            </a:r>
            <a:r>
              <a:rPr lang="sr-Cyrl-RS" dirty="0"/>
              <a:t> и </a:t>
            </a:r>
            <a:r>
              <a:rPr lang="sr-Cyrl-RS" dirty="0">
                <a:hlinkClick r:id="rId17" tooltip="Јакша Авдаловић Гачанин (страница не постоји)"/>
              </a:rPr>
              <a:t>Јакша Авдаловић Гачанин</a:t>
            </a:r>
            <a:r>
              <a:rPr lang="sr-Cyrl-RS" dirty="0"/>
              <a:t> из </a:t>
            </a:r>
            <a:r>
              <a:rPr lang="sr-Cyrl-RS" u="sng" dirty="0">
                <a:hlinkClick r:id="rId18" tooltip="Гацко"/>
              </a:rPr>
              <a:t>Гацка</a:t>
            </a:r>
            <a:r>
              <a:rPr lang="sr-Cyrl-R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49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ratovi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Ускоци су ратовали на пространој територији аустријског и млетачког </a:t>
            </a:r>
            <a:r>
              <a:rPr lang="ru-RU" dirty="0">
                <a:hlinkClick r:id="rId2" tooltip="Обала"/>
              </a:rPr>
              <a:t>приморја</a:t>
            </a:r>
            <a:r>
              <a:rPr lang="ru-RU" dirty="0"/>
              <a:t>. Познатих ускока је било и у </a:t>
            </a:r>
            <a:r>
              <a:rPr lang="ru-RU" dirty="0">
                <a:hlinkClick r:id="rId3" tooltip="Клис"/>
              </a:rPr>
              <a:t>Клису</a:t>
            </a:r>
            <a:r>
              <a:rPr lang="ru-RU" dirty="0"/>
              <a:t>. Од ускока на млетачкој територији најпознатији је био </a:t>
            </a:r>
            <a:r>
              <a:rPr lang="ru-RU" dirty="0">
                <a:hlinkClick r:id="rId4" tooltip="Бајо Пивљанин"/>
              </a:rPr>
              <a:t>Бајо Пивљанин</a:t>
            </a:r>
            <a:r>
              <a:rPr lang="ru-RU" dirty="0"/>
              <a:t>.</a:t>
            </a:r>
            <a:endParaRPr lang="en-US" dirty="0"/>
          </a:p>
        </p:txBody>
      </p:sp>
      <p:pic>
        <p:nvPicPr>
          <p:cNvPr id="4098" name="Picture 2" descr="C:\Users\ucenik1.DS\Desktop\tgt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7032"/>
            <a:ext cx="1515492" cy="2073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48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8" name="Picture 4" descr="C:\Users\ucenik1.DS\Desktop\srbi-u-osmanskom-carstvu-hajduci-i-uskoci-peka-patrijarija-5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91" y="-1635"/>
            <a:ext cx="91344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52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Va</a:t>
            </a:r>
            <a:r>
              <a:rPr lang="sr-Latn-RS" dirty="0"/>
              <a:t>ž</a:t>
            </a:r>
            <a:r>
              <a:rPr lang="en-US" dirty="0" err="1" smtClean="0"/>
              <a:t>nost</a:t>
            </a:r>
            <a:r>
              <a:rPr lang="en-US" dirty="0" smtClean="0"/>
              <a:t> </a:t>
            </a:r>
            <a:r>
              <a:rPr lang="en-US" dirty="0" err="1" smtClean="0"/>
              <a:t>uskoka</a:t>
            </a:r>
            <a:endParaRPr lang="en-US" dirty="0"/>
          </a:p>
        </p:txBody>
      </p:sp>
      <p:pic>
        <p:nvPicPr>
          <p:cNvPr id="2050" name="Picture 2" descr="C:\Users\ucenik1.DS\Desktop\srbi-u-osmanskom-carstvu-hajduci-i-uskoci-peka-patrijarija-12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1916832"/>
            <a:ext cx="6076950" cy="456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5263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Stih</a:t>
            </a:r>
            <a:r>
              <a:rPr lang="sr-Latn-RS" dirty="0" smtClean="0"/>
              <a:t>ovi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lirske</a:t>
            </a:r>
            <a:r>
              <a:rPr lang="en-US" dirty="0" smtClean="0"/>
              <a:t> </a:t>
            </a:r>
            <a:r>
              <a:rPr lang="en-US" dirty="0" err="1" smtClean="0"/>
              <a:t>narodne</a:t>
            </a:r>
            <a:r>
              <a:rPr lang="en-US" dirty="0" smtClean="0"/>
              <a:t> </a:t>
            </a:r>
            <a:r>
              <a:rPr lang="en-US" dirty="0" err="1" smtClean="0"/>
              <a:t>pesme</a:t>
            </a:r>
            <a:r>
              <a:rPr lang="en-US" dirty="0" smtClean="0"/>
              <a:t> </a:t>
            </a:r>
            <a:r>
              <a:rPr lang="sr-Latn-RS" dirty="0" smtClean="0"/>
              <a:t>„</a:t>
            </a:r>
            <a:r>
              <a:rPr lang="en-US" dirty="0" err="1" smtClean="0"/>
              <a:t>ivo</a:t>
            </a:r>
            <a:r>
              <a:rPr lang="en-US" dirty="0" smtClean="0"/>
              <a:t> </a:t>
            </a:r>
            <a:r>
              <a:rPr lang="en-US" dirty="0" err="1" smtClean="0"/>
              <a:t>senkovi</a:t>
            </a:r>
            <a:r>
              <a:rPr lang="sr-Latn-RS" dirty="0" smtClean="0"/>
              <a:t>ć</a:t>
            </a:r>
            <a:r>
              <a:rPr lang="en-US" dirty="0" smtClean="0"/>
              <a:t> I </a:t>
            </a:r>
            <a:r>
              <a:rPr lang="en-US" dirty="0" err="1" smtClean="0"/>
              <a:t>aga</a:t>
            </a:r>
            <a:r>
              <a:rPr lang="en-US" dirty="0" smtClean="0"/>
              <a:t> od </a:t>
            </a:r>
            <a:r>
              <a:rPr lang="en-US" dirty="0" err="1" smtClean="0"/>
              <a:t>ribnika</a:t>
            </a:r>
            <a:r>
              <a:rPr lang="sr-Latn-RS" dirty="0" smtClean="0"/>
              <a:t>“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86000" y="2690336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"O </a:t>
            </a:r>
            <a:r>
              <a:rPr lang="en-US" dirty="0" err="1"/>
              <a:t>Turčine</a:t>
            </a:r>
            <a:r>
              <a:rPr lang="en-US" dirty="0"/>
              <a:t>, ago od </a:t>
            </a:r>
            <a:r>
              <a:rPr lang="en-US" dirty="0" err="1"/>
              <a:t>Ribnika</a:t>
            </a:r>
            <a:r>
              <a:rPr lang="en-US" dirty="0"/>
              <a:t>"</a:t>
            </a:r>
            <a:br>
              <a:rPr lang="en-US" dirty="0"/>
            </a:br>
            <a:r>
              <a:rPr lang="en-US" dirty="0"/>
              <a:t>"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doš'o</a:t>
            </a:r>
            <a:r>
              <a:rPr lang="en-US" dirty="0"/>
              <a:t>, da </a:t>
            </a:r>
            <a:r>
              <a:rPr lang="en-US" dirty="0" err="1"/>
              <a:t>ti</a:t>
            </a:r>
            <a:r>
              <a:rPr lang="en-US" dirty="0"/>
              <a:t> se </a:t>
            </a:r>
            <a:r>
              <a:rPr lang="en-US" dirty="0" err="1"/>
              <a:t>predajem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"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doš'o</a:t>
            </a:r>
            <a:r>
              <a:rPr lang="en-US" dirty="0"/>
              <a:t>, da se </a:t>
            </a:r>
            <a:r>
              <a:rPr lang="en-US" dirty="0" err="1"/>
              <a:t>ogledamo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"I </a:t>
            </a:r>
            <a:r>
              <a:rPr lang="en-US" dirty="0" err="1"/>
              <a:t>junački</a:t>
            </a:r>
            <a:r>
              <a:rPr lang="en-US" dirty="0"/>
              <a:t> </a:t>
            </a:r>
            <a:r>
              <a:rPr lang="en-US" dirty="0" err="1"/>
              <a:t>mejdan</a:t>
            </a:r>
            <a:r>
              <a:rPr lang="en-US" dirty="0"/>
              <a:t> </a:t>
            </a:r>
            <a:r>
              <a:rPr lang="en-US" dirty="0" err="1"/>
              <a:t>podelimo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"</a:t>
            </a:r>
            <a:r>
              <a:rPr lang="en-US" dirty="0" err="1"/>
              <a:t>Jer</a:t>
            </a:r>
            <a:r>
              <a:rPr lang="en-US" dirty="0"/>
              <a:t> mi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dugo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stajanje</a:t>
            </a:r>
            <a:r>
              <a:rPr lang="en-US" dirty="0" smtClean="0"/>
              <a:t>.</a:t>
            </a:r>
            <a:r>
              <a:rPr lang="en-US" dirty="0"/>
              <a:t> Pak on </a:t>
            </a:r>
            <a:r>
              <a:rPr lang="en-US" dirty="0" err="1"/>
              <a:t>skoči</a:t>
            </a:r>
            <a:r>
              <a:rPr lang="en-US" dirty="0"/>
              <a:t> s </a:t>
            </a:r>
            <a:r>
              <a:rPr lang="en-US" dirty="0" err="1"/>
              <a:t>bedevije</a:t>
            </a:r>
            <a:r>
              <a:rPr lang="en-US" dirty="0"/>
              <a:t> stare,</a:t>
            </a:r>
            <a:br>
              <a:rPr lang="en-US" dirty="0"/>
            </a:br>
            <a:r>
              <a:rPr lang="en-US" dirty="0"/>
              <a:t>Pod </a:t>
            </a:r>
            <a:r>
              <a:rPr lang="en-US" dirty="0" err="1"/>
              <a:t>Ivanom</a:t>
            </a:r>
            <a:r>
              <a:rPr lang="en-US" dirty="0"/>
              <a:t> </a:t>
            </a:r>
            <a:r>
              <a:rPr lang="en-US" dirty="0" err="1"/>
              <a:t>konja</a:t>
            </a:r>
            <a:r>
              <a:rPr lang="en-US" dirty="0"/>
              <a:t> </a:t>
            </a:r>
            <a:r>
              <a:rPr lang="en-US" dirty="0" err="1"/>
              <a:t>privatio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čedo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ruke</a:t>
            </a:r>
            <a:r>
              <a:rPr lang="en-US" dirty="0"/>
              <a:t> </a:t>
            </a:r>
            <a:r>
              <a:rPr lang="en-US" dirty="0" err="1"/>
              <a:t>privati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Pak Ivana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grli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ljubi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"</a:t>
            </a:r>
            <a:r>
              <a:rPr lang="en-US" dirty="0" err="1"/>
              <a:t>Vala</a:t>
            </a:r>
            <a:r>
              <a:rPr lang="en-US" dirty="0"/>
              <a:t>, Ivo, </a:t>
            </a:r>
            <a:r>
              <a:rPr lang="en-US" dirty="0" err="1"/>
              <a:t>moje</a:t>
            </a:r>
            <a:r>
              <a:rPr lang="en-US" dirty="0"/>
              <a:t> </a:t>
            </a:r>
            <a:r>
              <a:rPr lang="en-US" dirty="0" err="1"/>
              <a:t>čedo</a:t>
            </a:r>
            <a:r>
              <a:rPr lang="en-US" dirty="0"/>
              <a:t> </a:t>
            </a:r>
            <a:r>
              <a:rPr lang="en-US" dirty="0" err="1"/>
              <a:t>drago</a:t>
            </a:r>
            <a:r>
              <a:rPr lang="en-US" dirty="0"/>
              <a:t>!</a:t>
            </a:r>
            <a:br>
              <a:rPr lang="en-US" dirty="0"/>
            </a:br>
            <a:r>
              <a:rPr lang="en-US" dirty="0"/>
              <a:t>"Koji s' </a:t>
            </a:r>
            <a:r>
              <a:rPr lang="en-US" dirty="0" err="1"/>
              <a:t>babi</a:t>
            </a:r>
            <a:r>
              <a:rPr lang="en-US" dirty="0"/>
              <a:t> </a:t>
            </a:r>
            <a:r>
              <a:rPr lang="en-US" dirty="0" err="1"/>
              <a:t>zamenio</a:t>
            </a:r>
            <a:r>
              <a:rPr lang="en-US" dirty="0"/>
              <a:t> </a:t>
            </a:r>
            <a:r>
              <a:rPr lang="en-US" dirty="0" err="1"/>
              <a:t>glavu</a:t>
            </a:r>
            <a:r>
              <a:rPr lang="en-US" dirty="0"/>
              <a:t>,,</a:t>
            </a:r>
            <a:br>
              <a:rPr lang="en-US" dirty="0"/>
            </a:br>
            <a:r>
              <a:rPr lang="en-US" dirty="0"/>
              <a:t>"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gospodi</a:t>
            </a:r>
            <a:r>
              <a:rPr lang="en-US" dirty="0"/>
              <a:t> </a:t>
            </a:r>
            <a:r>
              <a:rPr lang="en-US" dirty="0" err="1"/>
              <a:t>obraz</a:t>
            </a:r>
            <a:r>
              <a:rPr lang="en-US" dirty="0"/>
              <a:t> </a:t>
            </a:r>
            <a:r>
              <a:rPr lang="en-US" dirty="0" err="1"/>
              <a:t>osvetlao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"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gospodi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našoj</a:t>
            </a:r>
            <a:r>
              <a:rPr lang="en-US" dirty="0"/>
              <a:t> </a:t>
            </a:r>
            <a:r>
              <a:rPr lang="en-US" dirty="0" err="1"/>
              <a:t>krajini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20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65</TotalTime>
  <Words>60</Words>
  <Application>Microsoft Office PowerPoint</Application>
  <PresentationFormat>On-screen Show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BlackTie</vt:lpstr>
      <vt:lpstr>PowerPoint Presentation</vt:lpstr>
      <vt:lpstr>VAžNI USKOCI</vt:lpstr>
      <vt:lpstr>Poreklo uskoka</vt:lpstr>
      <vt:lpstr>Tvrđava Nehaj </vt:lpstr>
      <vt:lpstr>NAJZNAčAJNIJI USKOCI 1.1</vt:lpstr>
      <vt:lpstr>ratovi</vt:lpstr>
      <vt:lpstr>PowerPoint Presentation</vt:lpstr>
      <vt:lpstr>Važnost uskoka</vt:lpstr>
      <vt:lpstr>Stihovi iz lirske narodne pesme „ivo senković I aga od ribnika“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ucenik1</dc:creator>
  <cp:lastModifiedBy>Biljana Knezevic</cp:lastModifiedBy>
  <cp:revision>8</cp:revision>
  <dcterms:created xsi:type="dcterms:W3CDTF">2016-11-24T10:52:41Z</dcterms:created>
  <dcterms:modified xsi:type="dcterms:W3CDTF">2016-12-11T22:00:43Z</dcterms:modified>
</cp:coreProperties>
</file>